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636" r:id="rId2"/>
    <p:sldId id="492" r:id="rId3"/>
    <p:sldId id="637" r:id="rId4"/>
    <p:sldId id="638" r:id="rId5"/>
    <p:sldId id="639" r:id="rId6"/>
    <p:sldId id="640" r:id="rId7"/>
    <p:sldId id="641" r:id="rId8"/>
    <p:sldId id="642" r:id="rId9"/>
    <p:sldId id="644" r:id="rId10"/>
    <p:sldId id="643" r:id="rId11"/>
    <p:sldId id="650" r:id="rId12"/>
    <p:sldId id="651" r:id="rId13"/>
    <p:sldId id="645" r:id="rId14"/>
    <p:sldId id="646" r:id="rId15"/>
    <p:sldId id="647" r:id="rId16"/>
    <p:sldId id="648" r:id="rId17"/>
    <p:sldId id="595" r:id="rId18"/>
    <p:sldId id="649" r:id="rId19"/>
    <p:sldId id="607" r:id="rId20"/>
    <p:sldId id="65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2495AF-2002-4AD9-9D9F-E23D5C30FC44}" v="5078" dt="2024-01-06T17:20:32.9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2530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7671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1266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7478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1651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3439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2991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4753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9341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0462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8509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7322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4156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4813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6341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1002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44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5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2/11/2024</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2197053"/>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blue background with white text&#10;&#10;Description automatically generated">
            <a:extLst>
              <a:ext uri="{FF2B5EF4-FFF2-40B4-BE49-F238E27FC236}">
                <a16:creationId xmlns:a16="http://schemas.microsoft.com/office/drawing/2014/main" id="{11581C1A-C15C-433A-8F7E-BBC4FBA0C47C}"/>
              </a:ext>
            </a:extLst>
          </p:cNvPr>
          <p:cNvPicPr>
            <a:picLocks noChangeAspect="1"/>
          </p:cNvPicPr>
          <p:nvPr/>
        </p:nvPicPr>
        <p:blipFill>
          <a:blip r:embed="rId2"/>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736592"/>
            <a:ext cx="11660632" cy="1486482"/>
          </a:xfrm>
        </p:spPr>
        <p:txBody>
          <a:bodyPr>
            <a:normAutofit/>
          </a:bodyPr>
          <a:lstStyle/>
          <a:p>
            <a:pPr algn="ctr"/>
            <a:r>
              <a:rPr lang="en-US" sz="4700" dirty="0">
                <a:latin typeface="Calibri" panose="020F0502020204030204" pitchFamily="34" charset="0"/>
                <a:ea typeface="Calibri" panose="020F0502020204030204" pitchFamily="34" charset="0"/>
                <a:cs typeface="Calibri" panose="020F0502020204030204" pitchFamily="34" charset="0"/>
              </a:rPr>
              <a:t>The Principles</a:t>
            </a:r>
            <a:endParaRPr lang="en-US" sz="47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February 11, 2024</a:t>
            </a:r>
          </a:p>
        </p:txBody>
      </p:sp>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lgn="l">
              <a:buAutoNum type="romanUcPeriod"/>
            </a:pP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Assume nothing!</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Principles for Effective Evangelism</a:t>
            </a:r>
          </a:p>
        </p:txBody>
      </p:sp>
      <p:sp>
        <p:nvSpPr>
          <p:cNvPr id="2" name="Text Box 3">
            <a:extLst>
              <a:ext uri="{FF2B5EF4-FFF2-40B4-BE49-F238E27FC236}">
                <a16:creationId xmlns:a16="http://schemas.microsoft.com/office/drawing/2014/main" id="{36AAB8E9-D6FD-C0DC-4410-1722411FEAAC}"/>
              </a:ext>
            </a:extLst>
          </p:cNvPr>
          <p:cNvSpPr txBox="1">
            <a:spLocks noChangeArrowheads="1"/>
          </p:cNvSpPr>
          <p:nvPr/>
        </p:nvSpPr>
        <p:spPr bwMode="auto">
          <a:xfrm>
            <a:off x="179134" y="1844675"/>
            <a:ext cx="11805602"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AutoNum type="alphaU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We must begin from the presupposition that the person we are addressing knows virtually nothing about Jesus, the Bible, or the gospel. </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[hope to be pleasantly surprised yet realize that in the majority of cases, this presupposition will be correct]</a:t>
            </a:r>
            <a:endPar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38681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2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03859"/>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a group of 11 adults, all regular members of a reasonably vigorous church, all eleven said that:</a:t>
            </a:r>
          </a:p>
          <a:p>
            <a:endParaRPr lang="en-US" sz="44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r>
              <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 Christian is a person who tries to live a good life according to the 10 commandments” </a:t>
            </a:r>
            <a:r>
              <a:rPr lang="en-US" sz="44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(or something along such lines).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Case Study</a:t>
            </a:r>
          </a:p>
        </p:txBody>
      </p:sp>
    </p:spTree>
    <p:extLst>
      <p:ext uri="{BB962C8B-B14F-4D97-AF65-F5344CB8AC3E}">
        <p14:creationId xmlns:p14="http://schemas.microsoft.com/office/powerpoint/2010/main" val="2002316776"/>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lgn="l">
              <a:buAutoNum type="romanUcPeriod"/>
            </a:pP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Assume nothing!</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Principles for Effective Evangelism</a:t>
            </a:r>
          </a:p>
        </p:txBody>
      </p:sp>
      <p:sp>
        <p:nvSpPr>
          <p:cNvPr id="2" name="Text Box 3">
            <a:extLst>
              <a:ext uri="{FF2B5EF4-FFF2-40B4-BE49-F238E27FC236}">
                <a16:creationId xmlns:a16="http://schemas.microsoft.com/office/drawing/2014/main" id="{36AAB8E9-D6FD-C0DC-4410-1722411FEAAC}"/>
              </a:ext>
            </a:extLst>
          </p:cNvPr>
          <p:cNvSpPr txBox="1">
            <a:spLocks noChangeArrowheads="1"/>
          </p:cNvSpPr>
          <p:nvPr/>
        </p:nvSpPr>
        <p:spPr bwMode="auto">
          <a:xfrm>
            <a:off x="179134" y="1844675"/>
            <a:ext cx="1180560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AutoNum type="alphaU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We must begin from the presupposition that the person we are addressing knows virtually nothing about Jesus, the Bible, or the gospel. </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[hope to be pleasantly surprised yet realize that in the majority of cases, this presupposition will be correct]</a:t>
            </a:r>
            <a:endPar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742950" indent="-742950">
              <a:buAutoNum type="alphaU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Assume the person you are talking to understands nothing of the gospel until they can tell you, out of their own mouths, what it is.</a:t>
            </a:r>
          </a:p>
        </p:txBody>
      </p:sp>
    </p:spTree>
    <p:extLst>
      <p:ext uri="{BB962C8B-B14F-4D97-AF65-F5344CB8AC3E}">
        <p14:creationId xmlns:p14="http://schemas.microsoft.com/office/powerpoint/2010/main" val="2297433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lgn="l">
              <a:buFont typeface="+mj-lt"/>
              <a:buAutoNum type="romanUcPeriod" startAt="2"/>
            </a:pP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Proceed slowly (John 4:40-42)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Principles for Effective Evangelism</a:t>
            </a:r>
          </a:p>
        </p:txBody>
      </p:sp>
      <p:sp>
        <p:nvSpPr>
          <p:cNvPr id="2" name="Text Box 3">
            <a:extLst>
              <a:ext uri="{FF2B5EF4-FFF2-40B4-BE49-F238E27FC236}">
                <a16:creationId xmlns:a16="http://schemas.microsoft.com/office/drawing/2014/main" id="{36AAB8E9-D6FD-C0DC-4410-1722411FEAAC}"/>
              </a:ext>
            </a:extLst>
          </p:cNvPr>
          <p:cNvSpPr txBox="1">
            <a:spLocks noChangeArrowheads="1"/>
          </p:cNvSpPr>
          <p:nvPr/>
        </p:nvSpPr>
        <p:spPr bwMode="auto">
          <a:xfrm>
            <a:off x="179134" y="1844675"/>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AutoNum type="alphaU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dominance of “quick one-off” evangelism.</a:t>
            </a:r>
          </a:p>
        </p:txBody>
      </p:sp>
      <p:sp>
        <p:nvSpPr>
          <p:cNvPr id="4" name="Text Box 3">
            <a:extLst>
              <a:ext uri="{FF2B5EF4-FFF2-40B4-BE49-F238E27FC236}">
                <a16:creationId xmlns:a16="http://schemas.microsoft.com/office/drawing/2014/main" id="{E9A30B87-B36E-E475-1EE1-FF1AE1F52C91}"/>
              </a:ext>
            </a:extLst>
          </p:cNvPr>
          <p:cNvSpPr txBox="1">
            <a:spLocks noChangeArrowheads="1"/>
          </p:cNvSpPr>
          <p:nvPr/>
        </p:nvSpPr>
        <p:spPr bwMode="auto">
          <a:xfrm>
            <a:off x="1028699" y="2435225"/>
            <a:ext cx="10946511"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A summary presentation of the gospel</a:t>
            </a:r>
          </a:p>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A call to commitment</a:t>
            </a:r>
          </a:p>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A prayer of commitment</a:t>
            </a:r>
          </a:p>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An assumption</a:t>
            </a:r>
          </a:p>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A follow-up nurture/discipleship course</a:t>
            </a:r>
          </a:p>
        </p:txBody>
      </p:sp>
    </p:spTree>
    <p:extLst>
      <p:ext uri="{BB962C8B-B14F-4D97-AF65-F5344CB8AC3E}">
        <p14:creationId xmlns:p14="http://schemas.microsoft.com/office/powerpoint/2010/main" val="365036219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25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25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225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225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fade">
                                      <p:cBhvr>
                                        <p:cTn id="32" dur="225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fade">
                                      <p:cBhvr>
                                        <p:cTn id="37" dur="2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lgn="l">
              <a:buFont typeface="+mj-lt"/>
              <a:buAutoNum type="romanUcPeriod" startAt="2"/>
            </a:pP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Proceed slowly (John 4:40-42)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Principles for Effective Evangelism</a:t>
            </a:r>
          </a:p>
        </p:txBody>
      </p:sp>
      <p:sp>
        <p:nvSpPr>
          <p:cNvPr id="2" name="Text Box 3">
            <a:extLst>
              <a:ext uri="{FF2B5EF4-FFF2-40B4-BE49-F238E27FC236}">
                <a16:creationId xmlns:a16="http://schemas.microsoft.com/office/drawing/2014/main" id="{36AAB8E9-D6FD-C0DC-4410-1722411FEAAC}"/>
              </a:ext>
            </a:extLst>
          </p:cNvPr>
          <p:cNvSpPr txBox="1">
            <a:spLocks noChangeArrowheads="1"/>
          </p:cNvSpPr>
          <p:nvPr/>
        </p:nvSpPr>
        <p:spPr bwMode="auto">
          <a:xfrm>
            <a:off x="179134" y="1844675"/>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Font typeface="+mj-lt"/>
              <a:buAutoNum type="alphaUcPeriod" startAt="2"/>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What’s wrong with the “quick one-off” approach?</a:t>
            </a:r>
          </a:p>
        </p:txBody>
      </p:sp>
      <p:sp>
        <p:nvSpPr>
          <p:cNvPr id="4" name="Text Box 3">
            <a:extLst>
              <a:ext uri="{FF2B5EF4-FFF2-40B4-BE49-F238E27FC236}">
                <a16:creationId xmlns:a16="http://schemas.microsoft.com/office/drawing/2014/main" id="{E9A30B87-B36E-E475-1EE1-FF1AE1F52C91}"/>
              </a:ext>
            </a:extLst>
          </p:cNvPr>
          <p:cNvSpPr txBox="1">
            <a:spLocks noChangeArrowheads="1"/>
          </p:cNvSpPr>
          <p:nvPr/>
        </p:nvSpPr>
        <p:spPr bwMode="auto">
          <a:xfrm>
            <a:off x="1028699" y="2435225"/>
            <a:ext cx="10946511"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The simple gospel is not so simple</a:t>
            </a:r>
          </a:p>
          <a:p>
            <a:pPr marL="514350" indent="-514350">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What are the simple “elements” of the gospel?</a:t>
            </a:r>
          </a:p>
          <a:p>
            <a:pPr marL="1257300" lvl="1" indent="-514350">
              <a:buFont typeface="Wingdings" panose="05000000000000000000" pitchFamily="2" charset="2"/>
              <a:buChar char="§"/>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character of God (Creator, love, wrath against sin)</a:t>
            </a:r>
          </a:p>
          <a:p>
            <a:pPr marL="1257300" lvl="1" indent="-514350">
              <a:buFont typeface="Wingdings" panose="05000000000000000000" pitchFamily="2" charset="2"/>
              <a:buChar char="§"/>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Sin</a:t>
            </a:r>
          </a:p>
          <a:p>
            <a:pPr marL="1257300" lvl="1" indent="-514350">
              <a:buFont typeface="Wingdings" panose="05000000000000000000" pitchFamily="2" charset="2"/>
              <a:buChar char="§"/>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God sent Jesus</a:t>
            </a:r>
          </a:p>
          <a:p>
            <a:pPr marL="1257300" lvl="1" indent="-514350">
              <a:buFont typeface="Wingdings" panose="05000000000000000000" pitchFamily="2" charset="2"/>
              <a:buChar char="§"/>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Christ’s death for our sins</a:t>
            </a:r>
          </a:p>
          <a:p>
            <a:pPr marL="1257300" lvl="1" indent="-514350">
              <a:buFont typeface="Wingdings" panose="05000000000000000000" pitchFamily="2" charset="2"/>
              <a:buChar char="§"/>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Christ’s resurrection from the dead</a:t>
            </a:r>
          </a:p>
          <a:p>
            <a:pPr marL="1257300" lvl="1" indent="-514350">
              <a:buFont typeface="Wingdings" panose="05000000000000000000" pitchFamily="2" charset="2"/>
              <a:buChar char="§"/>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Repentance</a:t>
            </a:r>
          </a:p>
          <a:p>
            <a:pPr marL="1257300" lvl="1" indent="-514350">
              <a:buFont typeface="Wingdings" panose="05000000000000000000" pitchFamily="2" charset="2"/>
              <a:buChar char="§"/>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Faith</a:t>
            </a:r>
          </a:p>
          <a:p>
            <a:pPr marL="1257300" lvl="1" indent="-514350">
              <a:buFont typeface="Wingdings" panose="05000000000000000000" pitchFamily="2" charset="2"/>
              <a:buChar char="§"/>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Salvation by grace</a:t>
            </a:r>
          </a:p>
        </p:txBody>
      </p:sp>
    </p:spTree>
    <p:extLst>
      <p:ext uri="{BB962C8B-B14F-4D97-AF65-F5344CB8AC3E}">
        <p14:creationId xmlns:p14="http://schemas.microsoft.com/office/powerpoint/2010/main" val="10777090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25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25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225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225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2250"/>
                                        <p:tgtEl>
                                          <p:spTgt spid="4">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fade">
                                      <p:cBhvr>
                                        <p:cTn id="36" dur="2250"/>
                                        <p:tgtEl>
                                          <p:spTgt spid="4">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animEffect transition="in" filter="fade">
                                      <p:cBhvr>
                                        <p:cTn id="41" dur="2250"/>
                                        <p:tgtEl>
                                          <p:spTgt spid="4">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
                                            <p:txEl>
                                              <p:pRg st="6" end="6"/>
                                            </p:txEl>
                                          </p:spTgt>
                                        </p:tgtEl>
                                        <p:attrNameLst>
                                          <p:attrName>style.visibility</p:attrName>
                                        </p:attrNameLst>
                                      </p:cBhvr>
                                      <p:to>
                                        <p:strVal val="visible"/>
                                      </p:to>
                                    </p:set>
                                    <p:animEffect transition="in" filter="fade">
                                      <p:cBhvr>
                                        <p:cTn id="46" dur="2250"/>
                                        <p:tgtEl>
                                          <p:spTgt spid="4">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
                                            <p:txEl>
                                              <p:pRg st="7" end="7"/>
                                            </p:txEl>
                                          </p:spTgt>
                                        </p:tgtEl>
                                        <p:attrNameLst>
                                          <p:attrName>style.visibility</p:attrName>
                                        </p:attrNameLst>
                                      </p:cBhvr>
                                      <p:to>
                                        <p:strVal val="visible"/>
                                      </p:to>
                                    </p:set>
                                    <p:animEffect transition="in" filter="fade">
                                      <p:cBhvr>
                                        <p:cTn id="51" dur="225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Effect transition="in" filter="fade">
                                      <p:cBhvr>
                                        <p:cTn id="56" dur="2250"/>
                                        <p:tgtEl>
                                          <p:spTgt spid="4">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Effect transition="in" filter="fade">
                                      <p:cBhvr>
                                        <p:cTn id="61" dur="225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lgn="l">
              <a:buFont typeface="+mj-lt"/>
              <a:buAutoNum type="romanUcPeriod" startAt="2"/>
            </a:pP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Proceed slowly (John 4:40-42)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Principles for Effective Evangelism</a:t>
            </a:r>
          </a:p>
        </p:txBody>
      </p:sp>
      <p:sp>
        <p:nvSpPr>
          <p:cNvPr id="2" name="Text Box 3">
            <a:extLst>
              <a:ext uri="{FF2B5EF4-FFF2-40B4-BE49-F238E27FC236}">
                <a16:creationId xmlns:a16="http://schemas.microsoft.com/office/drawing/2014/main" id="{36AAB8E9-D6FD-C0DC-4410-1722411FEAAC}"/>
              </a:ext>
            </a:extLst>
          </p:cNvPr>
          <p:cNvSpPr txBox="1">
            <a:spLocks noChangeArrowheads="1"/>
          </p:cNvSpPr>
          <p:nvPr/>
        </p:nvSpPr>
        <p:spPr bwMode="auto">
          <a:xfrm>
            <a:off x="179134" y="1844675"/>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Font typeface="+mj-lt"/>
              <a:buAutoNum type="alphaUcPeriod" startAt="2"/>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What’s wrong with the “quick one-off” approach?</a:t>
            </a:r>
          </a:p>
        </p:txBody>
      </p:sp>
      <p:sp>
        <p:nvSpPr>
          <p:cNvPr id="4" name="Text Box 3">
            <a:extLst>
              <a:ext uri="{FF2B5EF4-FFF2-40B4-BE49-F238E27FC236}">
                <a16:creationId xmlns:a16="http://schemas.microsoft.com/office/drawing/2014/main" id="{E9A30B87-B36E-E475-1EE1-FF1AE1F52C91}"/>
              </a:ext>
            </a:extLst>
          </p:cNvPr>
          <p:cNvSpPr txBox="1">
            <a:spLocks noChangeArrowheads="1"/>
          </p:cNvSpPr>
          <p:nvPr/>
        </p:nvSpPr>
        <p:spPr bwMode="auto">
          <a:xfrm>
            <a:off x="1028699" y="2435225"/>
            <a:ext cx="10946511"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simple gospel is not so simple</a:t>
            </a:r>
          </a:p>
          <a:p>
            <a:pPr marL="514350" indent="-514350">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What are the simple “elements” of the gospel?</a:t>
            </a:r>
          </a:p>
          <a:p>
            <a:pPr marL="514350" indent="-514350">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NT “quick one-off” example – the Philippian Jailer (Acts 16:25-34)</a:t>
            </a:r>
          </a:p>
          <a:p>
            <a:pPr marL="514350" indent="-514350">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NT extended approach to evangelism – Thessalonica (Acts 17:2-4)</a:t>
            </a:r>
          </a:p>
        </p:txBody>
      </p:sp>
    </p:spTree>
    <p:extLst>
      <p:ext uri="{BB962C8B-B14F-4D97-AF65-F5344CB8AC3E}">
        <p14:creationId xmlns:p14="http://schemas.microsoft.com/office/powerpoint/2010/main" val="766002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25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2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17:2-4</a:t>
            </a:r>
          </a:p>
        </p:txBody>
      </p:sp>
      <p:sp>
        <p:nvSpPr>
          <p:cNvPr id="2" name="Text Box 3">
            <a:extLst>
              <a:ext uri="{FF2B5EF4-FFF2-40B4-BE49-F238E27FC236}">
                <a16:creationId xmlns:a16="http://schemas.microsoft.com/office/drawing/2014/main" id="{9D7A00AF-E373-97EB-E8C4-3CD70C0A7670}"/>
              </a:ext>
            </a:extLst>
          </p:cNvPr>
          <p:cNvSpPr txBox="1">
            <a:spLocks noChangeArrowheads="1"/>
          </p:cNvSpPr>
          <p:nvPr/>
        </p:nvSpPr>
        <p:spPr bwMode="auto">
          <a:xfrm>
            <a:off x="169608" y="1046734"/>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 And according to Paul's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custom</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he went to them, and for three Sabbaths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reasoned</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with them from the Scriptures, 3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explaining</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giving</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evidence</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that the Christ had to suffer and rise again from the dead, and saying, "This Jesus whom I am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proclaiming</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you is the Christ." 4 And some of them were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persuaded</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joined Paul and Silas, along with a large number of the God-fearing Greeks and a number of the leading women. </a:t>
            </a:r>
          </a:p>
        </p:txBody>
      </p:sp>
    </p:spTree>
    <p:extLst>
      <p:ext uri="{BB962C8B-B14F-4D97-AF65-F5344CB8AC3E}">
        <p14:creationId xmlns:p14="http://schemas.microsoft.com/office/powerpoint/2010/main" val="534125516"/>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Font typeface="Wingdings" panose="05000000000000000000" pitchFamily="2" charset="2"/>
              <a:buChar char="§"/>
            </a:pP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This study seeks to present the essential, objective truths of the gospel.</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This will be accomplished through a look at the Gospel of Mark.</a:t>
            </a:r>
          </a:p>
          <a:p>
            <a:pPr marL="571500" marR="0" indent="-571500" algn="just">
              <a:spcBef>
                <a:spcPts val="0"/>
              </a:spcBef>
              <a:spcAft>
                <a:spcPts val="0"/>
              </a:spcAft>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Each study aims to teach only one point.</a:t>
            </a:r>
          </a:p>
          <a:p>
            <a:pPr marL="571500" marR="0" indent="-571500" algn="just">
              <a:spcBef>
                <a:spcPts val="0"/>
              </a:spcBef>
              <a:spcAft>
                <a:spcPts val="0"/>
              </a:spcAft>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 first three studies provides basic knowledge of  Jesus Christ and His finished work – that He is the Son of God, His death or our sins, His physical resurrection.</a:t>
            </a:r>
          </a:p>
          <a:p>
            <a:pPr marL="571500" marR="0" indent="-571500" algn="just">
              <a:spcBef>
                <a:spcPts val="0"/>
              </a:spcBef>
              <a:spcAft>
                <a:spcPts val="0"/>
              </a:spcAft>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 final three studies will address the question: “How does the finished work of Jesus Christ apply to me now?”</a:t>
            </a:r>
          </a:p>
          <a:p>
            <a:pPr marL="571500" marR="0" indent="-571500" algn="just">
              <a:spcBef>
                <a:spcPts val="0"/>
              </a:spcBef>
              <a:spcAft>
                <a:spcPts val="0"/>
              </a:spcAft>
              <a:buFont typeface="Wingdings" panose="05000000000000000000" pitchFamily="2" charset="2"/>
              <a:buChar char="§"/>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This is not to abandon other models of evangelism</a:t>
            </a:r>
          </a:p>
          <a:p>
            <a:pPr marL="571500" marR="0" indent="-571500" algn="just">
              <a:spcBef>
                <a:spcPts val="0"/>
              </a:spcBef>
              <a:spcAft>
                <a:spcPts val="0"/>
              </a:spcAft>
              <a:buFont typeface="Wingdings" panose="05000000000000000000" pitchFamily="2" charset="2"/>
              <a:buChar char="§"/>
            </a:pPr>
            <a:endPar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is Christianity Explained?</a:t>
            </a:r>
          </a:p>
        </p:txBody>
      </p:sp>
    </p:spTree>
    <p:extLst>
      <p:ext uri="{BB962C8B-B14F-4D97-AF65-F5344CB8AC3E}">
        <p14:creationId xmlns:p14="http://schemas.microsoft.com/office/powerpoint/2010/main" val="31873457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lgn="l">
              <a:buFont typeface="+mj-lt"/>
              <a:buAutoNum type="romanUcPeriod" startAt="3"/>
            </a:pP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Limit time-commitment</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Principles for Effective Evangelism</a:t>
            </a:r>
          </a:p>
        </p:txBody>
      </p:sp>
      <p:sp>
        <p:nvSpPr>
          <p:cNvPr id="2" name="Text Box 3">
            <a:extLst>
              <a:ext uri="{FF2B5EF4-FFF2-40B4-BE49-F238E27FC236}">
                <a16:creationId xmlns:a16="http://schemas.microsoft.com/office/drawing/2014/main" id="{36AAB8E9-D6FD-C0DC-4410-1722411FEAAC}"/>
              </a:ext>
            </a:extLst>
          </p:cNvPr>
          <p:cNvSpPr txBox="1">
            <a:spLocks noChangeArrowheads="1"/>
          </p:cNvSpPr>
          <p:nvPr/>
        </p:nvSpPr>
        <p:spPr bwMode="auto">
          <a:xfrm>
            <a:off x="179134" y="1844675"/>
            <a:ext cx="118056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AutoNum type="alphaU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problem of inviting to a Bible Study for evangelism</a:t>
            </a:r>
            <a:endParaRPr lang="en-US" sz="36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1485900" lvl="1" indent="-742950" algn="l">
              <a:buFont typeface="+mj-lt"/>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content – the study may not readily lend itself to good evangelism</a:t>
            </a:r>
          </a:p>
          <a:p>
            <a:pPr marL="1485900" lvl="1" indent="-742950" algn="l">
              <a:buFont typeface="+mj-lt"/>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commitment – Bible studies usually go on for months or years.</a:t>
            </a:r>
          </a:p>
          <a:p>
            <a:pPr marL="742950" indent="-742950" algn="l">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Once familiar with Christianity Explained, you can take someone through it in six weeks.</a:t>
            </a:r>
          </a:p>
        </p:txBody>
      </p:sp>
    </p:spTree>
    <p:extLst>
      <p:ext uri="{BB962C8B-B14F-4D97-AF65-F5344CB8AC3E}">
        <p14:creationId xmlns:p14="http://schemas.microsoft.com/office/powerpoint/2010/main" val="373381196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250"/>
                            </p:stCondLst>
                            <p:childTnLst>
                              <p:par>
                                <p:cTn id="9" presetID="10" presetClass="entr" presetSubtype="0" fill="hold" grpId="0" nodeType="afterEffect">
                                  <p:stCondLst>
                                    <p:cond delay="125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225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225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225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22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lvl="0" indent="-742950" algn="just">
              <a:spcBef>
                <a:spcPts val="0"/>
              </a:spcBef>
              <a:spcAft>
                <a:spcPts val="0"/>
              </a:spcAft>
              <a:buAutoNum type="arabicPeriod"/>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Answering Questions</a:t>
            </a:r>
          </a:p>
          <a:p>
            <a:pPr marL="742950" marR="0" lvl="0" indent="-742950" algn="just">
              <a:spcBef>
                <a:spcPts val="0"/>
              </a:spcBef>
              <a:spcAft>
                <a:spcPts val="0"/>
              </a:spcAft>
              <a:buAutoNum type="arabicPeriod"/>
            </a:pPr>
            <a:r>
              <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Praying Aloud</a:t>
            </a:r>
          </a:p>
          <a:p>
            <a:pPr marL="742950" marR="0" lvl="0" indent="-742950" algn="just">
              <a:spcBef>
                <a:spcPts val="0"/>
              </a:spcBef>
              <a:spcAft>
                <a:spcPts val="0"/>
              </a:spcAft>
              <a:buAutoNum type="arabicPeriod"/>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Reading Aloud</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Three Fears</a:t>
            </a:r>
          </a:p>
        </p:txBody>
      </p:sp>
      <p:sp>
        <p:nvSpPr>
          <p:cNvPr id="2" name="Text Box 3">
            <a:extLst>
              <a:ext uri="{FF2B5EF4-FFF2-40B4-BE49-F238E27FC236}">
                <a16:creationId xmlns:a16="http://schemas.microsoft.com/office/drawing/2014/main" id="{10A27F9B-FF5D-FD0F-D830-D46108FD89C6}"/>
              </a:ext>
            </a:extLst>
          </p:cNvPr>
          <p:cNvSpPr txBox="1">
            <a:spLocks noChangeArrowheads="1"/>
          </p:cNvSpPr>
          <p:nvPr/>
        </p:nvSpPr>
        <p:spPr bwMode="auto">
          <a:xfrm>
            <a:off x="102933" y="3637534"/>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 ought not to expect people we are evangelizing to pray, to read the Bible aloud, or even to answer questions from the Bible.  What we must do is provide opportunities for discussions about what is being presented.</a:t>
            </a:r>
          </a:p>
        </p:txBody>
      </p:sp>
    </p:spTree>
    <p:extLst>
      <p:ext uri="{BB962C8B-B14F-4D97-AF65-F5344CB8AC3E}">
        <p14:creationId xmlns:p14="http://schemas.microsoft.com/office/powerpoint/2010/main" val="88751876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03859"/>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God so loved the world, that He gave His only begotten Son, that whoever believes in Him shall not perish, but have eternal life.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3:16</a:t>
            </a:r>
          </a:p>
        </p:txBody>
      </p:sp>
    </p:spTree>
    <p:extLst>
      <p:ext uri="{BB962C8B-B14F-4D97-AF65-F5344CB8AC3E}">
        <p14:creationId xmlns:p14="http://schemas.microsoft.com/office/powerpoint/2010/main" val="2480515971"/>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blue background with white text&#10;&#10;Description automatically generated">
            <a:extLst>
              <a:ext uri="{FF2B5EF4-FFF2-40B4-BE49-F238E27FC236}">
                <a16:creationId xmlns:a16="http://schemas.microsoft.com/office/drawing/2014/main" id="{11581C1A-C15C-433A-8F7E-BBC4FBA0C47C}"/>
              </a:ext>
            </a:extLst>
          </p:cNvPr>
          <p:cNvPicPr>
            <a:picLocks noChangeAspect="1"/>
          </p:cNvPicPr>
          <p:nvPr/>
        </p:nvPicPr>
        <p:blipFill>
          <a:blip r:embed="rId2"/>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736592"/>
            <a:ext cx="11660632" cy="1486482"/>
          </a:xfrm>
        </p:spPr>
        <p:txBody>
          <a:bodyPr>
            <a:normAutofit/>
          </a:bodyPr>
          <a:lstStyle/>
          <a:p>
            <a:pPr algn="ctr"/>
            <a:r>
              <a:rPr lang="en-US" sz="4700" dirty="0">
                <a:latin typeface="Calibri" panose="020F0502020204030204" pitchFamily="34" charset="0"/>
                <a:ea typeface="Calibri" panose="020F0502020204030204" pitchFamily="34" charset="0"/>
                <a:cs typeface="Calibri" panose="020F0502020204030204" pitchFamily="34" charset="0"/>
              </a:rPr>
              <a:t>The Principles</a:t>
            </a:r>
            <a:endParaRPr lang="en-US" sz="47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January 7, 2024</a:t>
            </a:r>
          </a:p>
        </p:txBody>
      </p:sp>
    </p:spTree>
    <p:extLst>
      <p:ext uri="{BB962C8B-B14F-4D97-AF65-F5344CB8AC3E}">
        <p14:creationId xmlns:p14="http://schemas.microsoft.com/office/powerpoint/2010/main" val="4110912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03859"/>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 And Jesus came up and spoke to them, saying, "All authority has been given to Me in heaven and on earth. 19 "Go therefore and make disciples of all the nations, baptizing them in the name of the Father and the Son and the Holy Spirit, 20 teaching them to observe all that I commanded you; and lo, I am with you always, even to the end of the age."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28:18-20</a:t>
            </a:r>
          </a:p>
        </p:txBody>
      </p:sp>
    </p:spTree>
    <p:extLst>
      <p:ext uri="{BB962C8B-B14F-4D97-AF65-F5344CB8AC3E}">
        <p14:creationId xmlns:p14="http://schemas.microsoft.com/office/powerpoint/2010/main" val="188174267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ct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Read John 4:1-42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Preparing Ourselves for Evangelism</a:t>
            </a:r>
          </a:p>
        </p:txBody>
      </p:sp>
    </p:spTree>
    <p:extLst>
      <p:ext uri="{BB962C8B-B14F-4D97-AF65-F5344CB8AC3E}">
        <p14:creationId xmlns:p14="http://schemas.microsoft.com/office/powerpoint/2010/main" val="236842227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lgn="l">
              <a:buAutoNum type="romanUcPeriod"/>
            </a:pP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Spiritual self-preparedness is everything</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Preparing Ourselves for Evangelism</a:t>
            </a:r>
          </a:p>
        </p:txBody>
      </p:sp>
      <p:sp>
        <p:nvSpPr>
          <p:cNvPr id="2" name="Text Box 3">
            <a:extLst>
              <a:ext uri="{FF2B5EF4-FFF2-40B4-BE49-F238E27FC236}">
                <a16:creationId xmlns:a16="http://schemas.microsoft.com/office/drawing/2014/main" id="{36AAB8E9-D6FD-C0DC-4410-1722411FEAAC}"/>
              </a:ext>
            </a:extLst>
          </p:cNvPr>
          <p:cNvSpPr txBox="1">
            <a:spLocks noChangeArrowheads="1"/>
          </p:cNvSpPr>
          <p:nvPr/>
        </p:nvSpPr>
        <p:spPr bwMode="auto">
          <a:xfrm>
            <a:off x="179134" y="1844675"/>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lgn="l">
              <a:buAutoNum type="alphaUcPeriod"/>
            </a:pPr>
            <a:r>
              <a:rPr lang="en-US" sz="36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Reasons Jesus </a:t>
            </a: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could have found for not talking to the woman at the well.</a:t>
            </a:r>
          </a:p>
        </p:txBody>
      </p:sp>
      <p:sp>
        <p:nvSpPr>
          <p:cNvPr id="4" name="Text Box 3">
            <a:extLst>
              <a:ext uri="{FF2B5EF4-FFF2-40B4-BE49-F238E27FC236}">
                <a16:creationId xmlns:a16="http://schemas.microsoft.com/office/drawing/2014/main" id="{E65B8207-3367-116F-7B41-11B3250D1B03}"/>
              </a:ext>
            </a:extLst>
          </p:cNvPr>
          <p:cNvSpPr txBox="1">
            <a:spLocks noChangeArrowheads="1"/>
          </p:cNvSpPr>
          <p:nvPr/>
        </p:nvSpPr>
        <p:spPr bwMode="auto">
          <a:xfrm>
            <a:off x="971550" y="3025394"/>
            <a:ext cx="11010138"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lgn="l">
              <a:buAutoNum type="arabicPeriod"/>
            </a:pPr>
            <a:r>
              <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 was tired, hot, thirsty and hungry (4:6)</a:t>
            </a:r>
          </a:p>
          <a:p>
            <a:pPr marL="514350" indent="-514350" algn="l">
              <a:buFontTx/>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Jews did not readily have dealing with Samaritans [different ethnically, religiously, socially] (4:9)</a:t>
            </a:r>
          </a:p>
          <a:p>
            <a:pPr marL="514350" indent="-514350" algn="l">
              <a:buFontTx/>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Jesus knew the woman had a bad reputation – he ran the risk of tarnishing his own image (4:17)</a:t>
            </a:r>
          </a:p>
          <a:p>
            <a:pPr marL="514350" indent="-514350" algn="l">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It was socially unacceptable for men and women to converse in public (4:27)</a:t>
            </a:r>
          </a:p>
          <a:p>
            <a:pPr algn="l"/>
            <a:endPar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10536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25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25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225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225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fade">
                                      <p:cBhvr>
                                        <p:cTn id="32" dur="2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lgn="l">
              <a:buAutoNum type="romanUcPeriod"/>
            </a:pP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Spiritual self-preparedness is everything</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Preparing Ourselves for Evangelism</a:t>
            </a:r>
          </a:p>
        </p:txBody>
      </p:sp>
      <p:sp>
        <p:nvSpPr>
          <p:cNvPr id="2" name="Text Box 3">
            <a:extLst>
              <a:ext uri="{FF2B5EF4-FFF2-40B4-BE49-F238E27FC236}">
                <a16:creationId xmlns:a16="http://schemas.microsoft.com/office/drawing/2014/main" id="{36AAB8E9-D6FD-C0DC-4410-1722411FEAAC}"/>
              </a:ext>
            </a:extLst>
          </p:cNvPr>
          <p:cNvSpPr txBox="1">
            <a:spLocks noChangeArrowheads="1"/>
          </p:cNvSpPr>
          <p:nvPr/>
        </p:nvSpPr>
        <p:spPr bwMode="auto">
          <a:xfrm>
            <a:off x="179134" y="1844675"/>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lgn="l">
              <a:buFont typeface="+mj-lt"/>
              <a:buAutoNum type="alphaUcPeriod" startAt="2"/>
            </a:pPr>
            <a:r>
              <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Personal </a:t>
            </a:r>
            <a:r>
              <a:rPr lang="en-US" sz="36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Preparation</a:t>
            </a:r>
            <a:r>
              <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for evangelism (What must we do?)</a:t>
            </a:r>
            <a:endPar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 Box 3">
            <a:extLst>
              <a:ext uri="{FF2B5EF4-FFF2-40B4-BE49-F238E27FC236}">
                <a16:creationId xmlns:a16="http://schemas.microsoft.com/office/drawing/2014/main" id="{E65B8207-3367-116F-7B41-11B3250D1B03}"/>
              </a:ext>
            </a:extLst>
          </p:cNvPr>
          <p:cNvSpPr txBox="1">
            <a:spLocks noChangeArrowheads="1"/>
          </p:cNvSpPr>
          <p:nvPr/>
        </p:nvSpPr>
        <p:spPr bwMode="auto">
          <a:xfrm>
            <a:off x="933450" y="2425319"/>
            <a:ext cx="11048238"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lgn="l">
              <a:buAutoNum type="arabicPeriod"/>
            </a:pPr>
            <a:r>
              <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Praying for opportunities (daily – moment by moment) </a:t>
            </a:r>
          </a:p>
          <a:p>
            <a:pPr algn="l"/>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you?</a:t>
            </a:r>
          </a:p>
          <a:p>
            <a:pPr marL="514350" indent="-514350" algn="l">
              <a:buFont typeface="+mj-lt"/>
              <a:buAutoNum type="arabicPeriod" startAt="2"/>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Looking for opportunities (be intentional; intend to speak to others about Christ; a mindset)</a:t>
            </a:r>
          </a:p>
          <a:p>
            <a:pPr marL="514350" indent="-514350" algn="l">
              <a:buFontTx/>
              <a:buAutoNum type="arabicPeriod" startAt="2"/>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Equipped to take opportunities (training/preparation) </a:t>
            </a:r>
          </a:p>
        </p:txBody>
      </p:sp>
    </p:spTree>
    <p:extLst>
      <p:ext uri="{BB962C8B-B14F-4D97-AF65-F5344CB8AC3E}">
        <p14:creationId xmlns:p14="http://schemas.microsoft.com/office/powerpoint/2010/main" val="28395305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25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250"/>
                                        <p:tgtEl>
                                          <p:spTgt spid="4">
                                            <p:txEl>
                                              <p:pRg st="0" end="0"/>
                                            </p:txEl>
                                          </p:spTgt>
                                        </p:tgtEl>
                                      </p:cBhvr>
                                    </p:animEffect>
                                  </p:childTnLst>
                                </p:cTn>
                              </p:par>
                            </p:childTnLst>
                          </p:cTn>
                        </p:par>
                        <p:par>
                          <p:cTn id="17" fill="hold">
                            <p:stCondLst>
                              <p:cond delay="2250"/>
                            </p:stCondLst>
                            <p:childTnLst>
                              <p:par>
                                <p:cTn id="18" presetID="10" presetClass="entr" presetSubtype="0" fill="hold" grpId="0" nodeType="afterEffect">
                                  <p:stCondLst>
                                    <p:cond delay="375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225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225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fade">
                                      <p:cBhvr>
                                        <p:cTn id="30" dur="2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07059"/>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startAt="2"/>
            </a:pPr>
            <a:r>
              <a:rPr lang="en-US" sz="400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Capitalizing on casual opportunities</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Preparing Ourselves for Evangelism</a:t>
            </a:r>
          </a:p>
        </p:txBody>
      </p:sp>
      <p:sp>
        <p:nvSpPr>
          <p:cNvPr id="2" name="Text Box 3">
            <a:extLst>
              <a:ext uri="{FF2B5EF4-FFF2-40B4-BE49-F238E27FC236}">
                <a16:creationId xmlns:a16="http://schemas.microsoft.com/office/drawing/2014/main" id="{36AAB8E9-D6FD-C0DC-4410-1722411FEAAC}"/>
              </a:ext>
            </a:extLst>
          </p:cNvPr>
          <p:cNvSpPr txBox="1">
            <a:spLocks noChangeArrowheads="1"/>
          </p:cNvSpPr>
          <p:nvPr/>
        </p:nvSpPr>
        <p:spPr bwMode="auto">
          <a:xfrm>
            <a:off x="179134" y="1882775"/>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lgn="l">
              <a:buAutoNum type="alphaUcPeriod"/>
            </a:pPr>
            <a:r>
              <a:rPr lang="en-US" sz="36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How Jesus capitalized on His opportunity with the woman</a:t>
            </a:r>
            <a:endPar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 Box 3">
            <a:extLst>
              <a:ext uri="{FF2B5EF4-FFF2-40B4-BE49-F238E27FC236}">
                <a16:creationId xmlns:a16="http://schemas.microsoft.com/office/drawing/2014/main" id="{E65B8207-3367-116F-7B41-11B3250D1B03}"/>
              </a:ext>
            </a:extLst>
          </p:cNvPr>
          <p:cNvSpPr txBox="1">
            <a:spLocks noChangeArrowheads="1"/>
          </p:cNvSpPr>
          <p:nvPr/>
        </p:nvSpPr>
        <p:spPr bwMode="auto">
          <a:xfrm>
            <a:off x="1009650" y="2606294"/>
            <a:ext cx="10972038"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rabicPeriod"/>
            </a:pPr>
            <a:r>
              <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initial discussion over physical “water” (4:7) provided Jesus with the bridge to speak of “living water” (4:10)</a:t>
            </a:r>
          </a:p>
          <a:p>
            <a:pPr marL="514350" indent="-514350">
              <a:buFontTx/>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The woman’s interest provides another bridge to the people of town of Sychar (4:29)</a:t>
            </a:r>
          </a:p>
          <a:p>
            <a:pPr marL="514350" indent="-514350">
              <a:buFontTx/>
              <a:buAutoNum type="arabicPeriod"/>
            </a:pP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Jesus’ ministry to the townspeople provides a bridge for an unscheduled stay of two days (4:40). The </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casual</a:t>
            </a: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 conversation with the woman turned into an extended </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teaching</a:t>
            </a:r>
            <a:r>
              <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rPr>
              <a:t> opportunity.</a:t>
            </a:r>
          </a:p>
        </p:txBody>
      </p:sp>
    </p:spTree>
    <p:extLst>
      <p:ext uri="{BB962C8B-B14F-4D97-AF65-F5344CB8AC3E}">
        <p14:creationId xmlns:p14="http://schemas.microsoft.com/office/powerpoint/2010/main" val="11555028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250"/>
                            </p:stCondLst>
                            <p:childTnLst>
                              <p:par>
                                <p:cTn id="9" presetID="10" presetClass="entr" presetSubtype="0" fill="hold" grpId="0" nodeType="afterEffect">
                                  <p:stCondLst>
                                    <p:cond delay="1000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25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225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2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03859"/>
            <a:ext cx="1180560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ctr"/>
            <a:r>
              <a:rPr lang="en-US" sz="44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Spiritual self-preparedness is everything!</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Key Point</a:t>
            </a:r>
          </a:p>
        </p:txBody>
      </p:sp>
    </p:spTree>
    <p:extLst>
      <p:ext uri="{BB962C8B-B14F-4D97-AF65-F5344CB8AC3E}">
        <p14:creationId xmlns:p14="http://schemas.microsoft.com/office/powerpoint/2010/main" val="1111618786"/>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03859"/>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13 Now when Jesus came into the district of Caesarea Philippi, He was asking His disciples, "Who do people say that the Son of Man is?" 14 And they said, "Some say John the Baptist; and others, Elijah; but still others, Jeremiah, or one of the prophets." 15 He said to them, "But who do you say that I am?" 16 Simon Peter answered, "You are the Christ, the Son of the living God." 17 And Jesus said to him, "Blessed are you, Simon </a:t>
            </a:r>
            <a:r>
              <a:rPr lang="en-US" sz="36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Barjona</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because flesh and blood did not reveal this to you, but My Father who is in heaven.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16:13-17</a:t>
            </a:r>
          </a:p>
        </p:txBody>
      </p:sp>
    </p:spTree>
    <p:extLst>
      <p:ext uri="{BB962C8B-B14F-4D97-AF65-F5344CB8AC3E}">
        <p14:creationId xmlns:p14="http://schemas.microsoft.com/office/powerpoint/2010/main" val="1183754032"/>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11843</TotalTime>
  <Words>1176</Words>
  <Application>Microsoft Office PowerPoint</Application>
  <PresentationFormat>Widescreen</PresentationFormat>
  <Paragraphs>92</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Katarzyna Hader</cp:lastModifiedBy>
  <cp:revision>39</cp:revision>
  <dcterms:created xsi:type="dcterms:W3CDTF">2022-12-30T16:15:56Z</dcterms:created>
  <dcterms:modified xsi:type="dcterms:W3CDTF">2024-02-11T18:02:08Z</dcterms:modified>
</cp:coreProperties>
</file>